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4" r:id="rId4"/>
  </p:sldMasterIdLst>
  <p:notesMasterIdLst>
    <p:notesMasterId r:id="rId17"/>
  </p:notesMasterIdLst>
  <p:handoutMasterIdLst>
    <p:handoutMasterId r:id="rId18"/>
  </p:handoutMasterIdLst>
  <p:sldIdLst>
    <p:sldId id="257" r:id="rId5"/>
    <p:sldId id="268" r:id="rId6"/>
    <p:sldId id="274" r:id="rId7"/>
    <p:sldId id="275" r:id="rId8"/>
    <p:sldId id="276" r:id="rId9"/>
    <p:sldId id="277" r:id="rId10"/>
    <p:sldId id="269" r:id="rId11"/>
    <p:sldId id="270" r:id="rId12"/>
    <p:sldId id="272" r:id="rId13"/>
    <p:sldId id="271" r:id="rId14"/>
    <p:sldId id="273" r:id="rId15"/>
    <p:sldId id="278"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B7"/>
    <a:srgbClr val="009999"/>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0316" autoAdjust="0"/>
  </p:normalViewPr>
  <p:slideViewPr>
    <p:cSldViewPr>
      <p:cViewPr varScale="1">
        <p:scale>
          <a:sx n="82" d="100"/>
          <a:sy n="82" d="100"/>
        </p:scale>
        <p:origin x="720" y="101"/>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vl1pPr>
          </a:lstStyle>
          <a:p>
            <a:pPr rtl="1"/>
            <a:r>
              <a:rPr lang="he-IL">
                <a:latin typeface="Tahoma" panose="020B0604030504040204" pitchFamily="34" charset="0"/>
                <a:ea typeface="Tahoma" panose="020B0604030504040204" pitchFamily="34" charset="0"/>
                <a:cs typeface="Tahoma" panose="020B0604030504040204" pitchFamily="34" charset="0"/>
              </a:rPr>
              <a:t>בס"ד</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3600" cy="457200"/>
          </a:xfrm>
          <a:prstGeom prst="rect">
            <a:avLst/>
          </a:prstGeom>
        </p:spPr>
        <p:txBody>
          <a:bodyPr vert="horz" lIns="91440" tIns="45720" rIns="91440" bIns="45720" rtlCol="1"/>
          <a:lstStyle>
            <a:lvl1pPr algn="r" rtl="1">
              <a:defRPr sz="1200"/>
            </a:lvl1pPr>
          </a:lstStyle>
          <a:p>
            <a:pPr algn="l" rtl="1"/>
            <a:fld id="{0BDDD32B-AB37-438A-ADA4-3443BF8306D1}" type="datetime8">
              <a:rPr lang="he-IL" smtClean="0">
                <a:latin typeface="Tahoma" panose="020B0604030504040204" pitchFamily="34" charset="0"/>
                <a:ea typeface="Tahoma" panose="020B0604030504040204" pitchFamily="34" charset="0"/>
                <a:cs typeface="Tahoma" panose="020B0604030504040204" pitchFamily="34" charset="0"/>
              </a:rPr>
              <a:pPr algn="l" rtl="1"/>
              <a:t>24 פברואר 23</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18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3600" cy="457200"/>
          </a:xfrm>
          <a:prstGeom prst="rect">
            <a:avLst/>
          </a:prstGeom>
        </p:spPr>
        <p:txBody>
          <a:bodyPr vert="horz" lIns="91440" tIns="45720" rIns="91440" bIns="45720" rtlCol="1" anchor="b"/>
          <a:lstStyle>
            <a:lvl1pPr algn="r" rtl="1">
              <a:defRPr sz="1200"/>
            </a:lvl1pPr>
          </a:lstStyle>
          <a:p>
            <a:pPr algn="l" rtl="1"/>
            <a:fld id="{79429053-DC2A-4342-ADD4-2FD729D91E2C}"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r>
              <a:rPr lang="he-IL"/>
              <a:t>בס"ד</a:t>
            </a:r>
            <a:endParaRPr lang="he-IL"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D36D18A6-F058-41A1-B5F6-5F38D058AE5A}" type="datetime8">
              <a:rPr lang="he-IL" smtClean="0"/>
              <a:pPr/>
              <a:t>24 פברואר 23</a:t>
            </a:fld>
            <a:endParaRPr lang="he-IL"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18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7" name="מציין מיקום של מספר שקופית 6"/>
          <p:cNvSpPr>
            <a:spLocks noGrp="1"/>
          </p:cNvSpPr>
          <p:nvPr>
            <p:ph type="sldNum" sz="quarter" idx="5"/>
          </p:nvPr>
        </p:nvSpPr>
        <p:spPr>
          <a:xfrm>
            <a:off x="0" y="8685213"/>
            <a:ext cx="29736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3EBA5BD7-F043-4D1B-AA17-CD412FC534DE}" type="slidenum">
              <a:rPr lang="he-IL" smtClean="0"/>
              <a:pPr/>
              <a:t>‹#›</a:t>
            </a:fld>
            <a:endParaRPr lang="he-IL"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sldNum="0" ftr="0" dt="0"/>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87672594-1F08-68DF-6341-A4281C594470}"/>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7149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3187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290099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1651A07E-D02A-4CEE-9532-E711536F61CB}" type="datetime8">
              <a:rPr lang="he-IL" smtClean="0"/>
              <a:t>24 פברואר 23</a:t>
            </a:fld>
            <a:endParaRPr lang="he-IL" dirty="0"/>
          </a:p>
        </p:txBody>
      </p:sp>
      <p:sp>
        <p:nvSpPr>
          <p:cNvPr id="5" name="Footer Placeholder 4"/>
          <p:cNvSpPr>
            <a:spLocks noGrp="1"/>
          </p:cNvSpPr>
          <p:nvPr>
            <p:ph type="ftr" sz="quarter" idx="11"/>
          </p:nvPr>
        </p:nvSpPr>
        <p:spPr>
          <a:xfrm>
            <a:off x="1875936" y="5410202"/>
            <a:ext cx="5123551" cy="365125"/>
          </a:xfrm>
        </p:spPr>
        <p:txBody>
          <a:bodyPr/>
          <a:lstStyle/>
          <a:p>
            <a:endParaRPr lang="he-IL" noProof="0" dirty="0"/>
          </a:p>
        </p:txBody>
      </p:sp>
      <p:sp>
        <p:nvSpPr>
          <p:cNvPr id="6" name="Slide Number Placeholder 5"/>
          <p:cNvSpPr>
            <a:spLocks noGrp="1"/>
          </p:cNvSpPr>
          <p:nvPr>
            <p:ph type="sldNum" sz="quarter" idx="12"/>
          </p:nvPr>
        </p:nvSpPr>
        <p:spPr>
          <a:xfrm>
            <a:off x="9894334" y="5410200"/>
            <a:ext cx="770888" cy="365125"/>
          </a:xfrm>
        </p:spPr>
        <p:txBody>
          <a:bodyPr/>
          <a:lstStyle/>
          <a:p>
            <a:fld id="{C014DD1E-5D91-48A3-AD6D-45FBA980D106}" type="slidenum">
              <a:rPr lang="he-IL" noProof="0" smtClean="0"/>
              <a:pPr/>
              <a:t>‹#›</a:t>
            </a:fld>
            <a:endParaRPr lang="he-IL" noProof="0" dirty="0"/>
          </a:p>
        </p:txBody>
      </p:sp>
    </p:spTree>
    <p:extLst>
      <p:ext uri="{BB962C8B-B14F-4D97-AF65-F5344CB8AC3E}">
        <p14:creationId xmlns:p14="http://schemas.microsoft.com/office/powerpoint/2010/main" val="25958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32144126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99718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38053138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3763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20834446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24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660288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B5C003A-6A04-43AB-99F9-415D41B3F8BA}" type="datetime8">
              <a:rPr lang="he-IL" smtClean="0"/>
              <a:t>24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8860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B553946-3152-4989-AEFA-F404A93770FF}" type="datetime8">
              <a:rPr lang="he-IL" smtClean="0"/>
              <a:t>24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654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72EFC9C-9B47-4856-90DC-1DF004C1F98F}" type="datetime8">
              <a:rPr lang="he-IL" smtClean="0"/>
              <a:t>24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9046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D037EC3-2BB0-46A8-8E93-635E16922CAB}" type="datetime8">
              <a:rPr lang="he-IL" smtClean="0"/>
              <a:t>24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11314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DC81EBC-E5FE-4D00-8EFE-4A80A5B58C99}" type="datetime8">
              <a:rPr lang="he-IL" smtClean="0"/>
              <a:t>24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7579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113" y="3073398"/>
            <a:ext cx="487712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593" y="3073398"/>
            <a:ext cx="487394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A1B7269-7912-4CFB-9591-9F582F395F70}" type="datetime8">
              <a:rPr lang="he-IL" smtClean="0"/>
              <a:t>24 פברואר 23</a:t>
            </a:fld>
            <a:endParaRPr lang="he-IL" dirty="0"/>
          </a:p>
        </p:txBody>
      </p:sp>
      <p:sp>
        <p:nvSpPr>
          <p:cNvPr id="8" name="Footer Placeholder 7"/>
          <p:cNvSpPr>
            <a:spLocks noGrp="1"/>
          </p:cNvSpPr>
          <p:nvPr>
            <p:ph type="ftr" sz="quarter" idx="11"/>
          </p:nvPr>
        </p:nvSpPr>
        <p:spPr/>
        <p:txBody>
          <a:bodyPr/>
          <a:lstStyle/>
          <a:p>
            <a:pPr rtl="1"/>
            <a:endParaRPr lang="he-IL" dirty="0"/>
          </a:p>
        </p:txBody>
      </p:sp>
      <p:sp>
        <p:nvSpPr>
          <p:cNvPr id="9" name="Slide Number Placeholder 8"/>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83322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F7B79A7-C9CE-472D-8FDB-1980D196E6E4}" type="datetime8">
              <a:rPr lang="he-IL" smtClean="0"/>
              <a:t>24 פברואר 23</a:t>
            </a:fld>
            <a:endParaRPr lang="he-IL" dirty="0"/>
          </a:p>
        </p:txBody>
      </p:sp>
      <p:sp>
        <p:nvSpPr>
          <p:cNvPr id="4" name="Footer Placeholder 3"/>
          <p:cNvSpPr>
            <a:spLocks noGrp="1"/>
          </p:cNvSpPr>
          <p:nvPr>
            <p:ph type="ftr" sz="quarter" idx="11"/>
          </p:nvPr>
        </p:nvSpPr>
        <p:spPr/>
        <p:txBody>
          <a:bodyPr/>
          <a:lstStyle/>
          <a:p>
            <a:pPr rtl="1"/>
            <a:endParaRPr lang="he-IL" dirty="0"/>
          </a:p>
        </p:txBody>
      </p:sp>
      <p:sp>
        <p:nvSpPr>
          <p:cNvPr id="5" name="Slide Number Placeholder 4"/>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25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20E0D-47A9-47D3-BFFA-C9A1E7D3C39E}" type="datetime8">
              <a:rPr lang="he-IL" smtClean="0"/>
              <a:t>24 פברואר 23</a:t>
            </a:fld>
            <a:endParaRPr lang="he-IL" dirty="0"/>
          </a:p>
        </p:txBody>
      </p:sp>
      <p:sp>
        <p:nvSpPr>
          <p:cNvPr id="3" name="Footer Placeholder 2"/>
          <p:cNvSpPr>
            <a:spLocks noGrp="1"/>
          </p:cNvSpPr>
          <p:nvPr>
            <p:ph type="ftr" sz="quarter" idx="11"/>
          </p:nvPr>
        </p:nvSpPr>
        <p:spPr/>
        <p:txBody>
          <a:bodyPr/>
          <a:lstStyle/>
          <a:p>
            <a:pPr rtl="1"/>
            <a:endParaRPr lang="he-IL" dirty="0"/>
          </a:p>
        </p:txBody>
      </p:sp>
      <p:sp>
        <p:nvSpPr>
          <p:cNvPr id="4" name="Slide Number Placeholder 3"/>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9607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595DCCB-1074-43D6-8522-D145596F0536}" type="datetime8">
              <a:rPr lang="he-IL" smtClean="0"/>
              <a:t>24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41784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51FE1A8-ABC6-4137-86D5-F6CE66EBEE63}" type="datetime8">
              <a:rPr lang="he-IL" smtClean="0"/>
              <a:t>24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3052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0DDFCC-B47F-4614-BB29-CDBA498A9527}" type="datetime8">
              <a:rPr lang="he-IL" smtClean="0"/>
              <a:t>24 פברואר 23</a:t>
            </a:fld>
            <a:endParaRPr lang="he-IL" dirty="0"/>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noProof="0"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170714758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1"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r" defTabSz="914126" rtl="1"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r" defTabSz="914126" rtl="1"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r" defTabSz="914126" rtl="1"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126" rtl="1" eaLnBrk="1" latinLnBrk="0" hangingPunct="1">
        <a:defRPr sz="1799" kern="1200">
          <a:solidFill>
            <a:schemeClr val="tx1"/>
          </a:solidFill>
          <a:latin typeface="+mn-lt"/>
          <a:ea typeface="+mn-ea"/>
          <a:cs typeface="+mn-cs"/>
        </a:defRPr>
      </a:lvl1pPr>
      <a:lvl2pPr marL="457063" algn="r" defTabSz="914126" rtl="1" eaLnBrk="1" latinLnBrk="0" hangingPunct="1">
        <a:defRPr sz="1799" kern="1200">
          <a:solidFill>
            <a:schemeClr val="tx1"/>
          </a:solidFill>
          <a:latin typeface="+mn-lt"/>
          <a:ea typeface="+mn-ea"/>
          <a:cs typeface="+mn-cs"/>
        </a:defRPr>
      </a:lvl2pPr>
      <a:lvl3pPr marL="914126" algn="r" defTabSz="914126" rtl="1" eaLnBrk="1" latinLnBrk="0" hangingPunct="1">
        <a:defRPr sz="1799" kern="1200">
          <a:solidFill>
            <a:schemeClr val="tx1"/>
          </a:solidFill>
          <a:latin typeface="+mn-lt"/>
          <a:ea typeface="+mn-ea"/>
          <a:cs typeface="+mn-cs"/>
        </a:defRPr>
      </a:lvl3pPr>
      <a:lvl4pPr marL="1371189" algn="r" defTabSz="914126" rtl="1" eaLnBrk="1" latinLnBrk="0" hangingPunct="1">
        <a:defRPr sz="1799" kern="1200">
          <a:solidFill>
            <a:schemeClr val="tx1"/>
          </a:solidFill>
          <a:latin typeface="+mn-lt"/>
          <a:ea typeface="+mn-ea"/>
          <a:cs typeface="+mn-cs"/>
        </a:defRPr>
      </a:lvl4pPr>
      <a:lvl5pPr marL="1828251" algn="r" defTabSz="914126" rtl="1" eaLnBrk="1" latinLnBrk="0" hangingPunct="1">
        <a:defRPr sz="1799" kern="1200">
          <a:solidFill>
            <a:schemeClr val="tx1"/>
          </a:solidFill>
          <a:latin typeface="+mn-lt"/>
          <a:ea typeface="+mn-ea"/>
          <a:cs typeface="+mn-cs"/>
        </a:defRPr>
      </a:lvl5pPr>
      <a:lvl6pPr marL="2285314" algn="r" defTabSz="914126" rtl="1" eaLnBrk="1" latinLnBrk="0" hangingPunct="1">
        <a:defRPr sz="1799" kern="1200">
          <a:solidFill>
            <a:schemeClr val="tx1"/>
          </a:solidFill>
          <a:latin typeface="+mn-lt"/>
          <a:ea typeface="+mn-ea"/>
          <a:cs typeface="+mn-cs"/>
        </a:defRPr>
      </a:lvl6pPr>
      <a:lvl7pPr marL="2742377" algn="r" defTabSz="914126" rtl="1" eaLnBrk="1" latinLnBrk="0" hangingPunct="1">
        <a:defRPr sz="1799" kern="1200">
          <a:solidFill>
            <a:schemeClr val="tx1"/>
          </a:solidFill>
          <a:latin typeface="+mn-lt"/>
          <a:ea typeface="+mn-ea"/>
          <a:cs typeface="+mn-cs"/>
        </a:defRPr>
      </a:lvl7pPr>
      <a:lvl8pPr marL="3199440" algn="r" defTabSz="914126" rtl="1" eaLnBrk="1" latinLnBrk="0" hangingPunct="1">
        <a:defRPr sz="1799" kern="1200">
          <a:solidFill>
            <a:schemeClr val="tx1"/>
          </a:solidFill>
          <a:latin typeface="+mn-lt"/>
          <a:ea typeface="+mn-ea"/>
          <a:cs typeface="+mn-cs"/>
        </a:defRPr>
      </a:lvl8pPr>
      <a:lvl9pPr marL="3656503" algn="r" defTabSz="914126" rtl="1"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az444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837828" y="1734924"/>
            <a:ext cx="10823557" cy="2016223"/>
          </a:xfrm>
        </p:spPr>
        <p:txBody>
          <a:bodyPr rtlCol="1">
            <a:normAutofit/>
          </a:bodyPr>
          <a:lstStyle/>
          <a:p>
            <a:pPr algn="ctr"/>
            <a:r>
              <a:rPr lang="en-US" sz="3600" b="1" i="0" dirty="0">
                <a:effectLst>
                  <a:outerShdw blurRad="38100" dist="38100" dir="2700000" algn="tl">
                    <a:srgbClr val="000000">
                      <a:alpha val="43137"/>
                    </a:srgbClr>
                  </a:outerShdw>
                </a:effectLst>
                <a:latin typeface="Arial Rounded MT Bold" panose="020F0704030504030204" pitchFamily="34" charset="0"/>
              </a:rPr>
              <a:t>Final project in the Methods for detecting cyber attacks course</a:t>
            </a:r>
            <a:br>
              <a:rPr lang="he-IL" sz="4000" b="1" i="0" dirty="0">
                <a:effectLst>
                  <a:outerShdw blurRad="38100" dist="38100" dir="2700000" algn="tl">
                    <a:srgbClr val="000000">
                      <a:alpha val="43137"/>
                    </a:srgbClr>
                  </a:outerShdw>
                </a:effectLst>
                <a:latin typeface="Arial Rounded MT Bold" panose="020F0704030504030204" pitchFamily="34" charset="0"/>
              </a:rPr>
            </a:br>
            <a:endParaRPr lang="en-US" sz="3600" b="1" i="0" dirty="0">
              <a:effectLst>
                <a:outerShdw blurRad="38100" dist="38100" dir="2700000" algn="tl">
                  <a:srgbClr val="000000">
                    <a:alpha val="43137"/>
                  </a:srgbClr>
                </a:outerShdw>
              </a:effectLst>
              <a:latin typeface="Arial Rounded MT Bold" panose="020F0704030504030204" pitchFamily="34" charset="0"/>
            </a:endParaRPr>
          </a:p>
        </p:txBody>
      </p:sp>
      <p:sp>
        <p:nvSpPr>
          <p:cNvPr id="3" name="כותרת משנה 4">
            <a:extLst>
              <a:ext uri="{FF2B5EF4-FFF2-40B4-BE49-F238E27FC236}">
                <a16:creationId xmlns:a16="http://schemas.microsoft.com/office/drawing/2014/main" id="{53DFA8A5-2B72-D5B1-E380-FE017BC3579F}"/>
              </a:ext>
            </a:extLst>
          </p:cNvPr>
          <p:cNvSpPr txBox="1">
            <a:spLocks/>
          </p:cNvSpPr>
          <p:nvPr/>
        </p:nvSpPr>
        <p:spPr>
          <a:xfrm>
            <a:off x="2566020" y="4273550"/>
            <a:ext cx="8735325" cy="1387698"/>
          </a:xfrm>
          <a:prstGeom prst="rect">
            <a:avLst/>
          </a:prstGeom>
        </p:spPr>
        <p:txBody>
          <a:bodyPr vert="horz" lIns="121899" tIns="60949" rIns="121899" bIns="60949" rtlCol="1">
            <a:noAutofit/>
          </a:bodyPr>
          <a:lstStyle>
            <a:lvl1pPr marL="0" indent="0" algn="r" defTabSz="1218987" rtl="1"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609493" indent="0" algn="ctr" defTabSz="1218987" rtl="1"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121898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82848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2437973"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304746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gn="r" rtl="1">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מגישה: </a:t>
            </a:r>
          </a:p>
          <a:p>
            <a:pPr>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רז אלבז 207276775</a:t>
            </a:r>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 </a:t>
            </a:r>
            <a:b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Arial" panose="020B0604020202020204" pitchFamily="34" charset="0"/>
              </a:rPr>
            </a:br>
            <a:r>
              <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hlinkClick r:id="rId3">
                  <a:extLst>
                    <a:ext uri="{A12FA001-AC4F-418D-AE19-62706E023703}">
                      <ahyp:hlinkClr xmlns:ahyp="http://schemas.microsoft.com/office/drawing/2018/hyperlinkcolor" val="tx"/>
                    </a:ext>
                  </a:extLst>
                </a:hlinkClick>
              </a:rPr>
              <a:t>raz4447@gmail.com</a:t>
            </a:r>
            <a:endPar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endParaRPr>
          </a:p>
          <a:p>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rPr>
              <a:t>0526604785</a:t>
            </a:r>
            <a:endPar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תיבת טקסט 3">
            <a:extLst>
              <a:ext uri="{FF2B5EF4-FFF2-40B4-BE49-F238E27FC236}">
                <a16:creationId xmlns:a16="http://schemas.microsoft.com/office/drawing/2014/main" id="{1AD05231-0990-2C4D-417E-4BC85C5ABD98}"/>
              </a:ext>
            </a:extLst>
          </p:cNvPr>
          <p:cNvSpPr txBox="1"/>
          <p:nvPr/>
        </p:nvSpPr>
        <p:spPr>
          <a:xfrm>
            <a:off x="11495012" y="116632"/>
            <a:ext cx="525582" cy="253916"/>
          </a:xfrm>
          <a:prstGeom prst="rect">
            <a:avLst/>
          </a:prstGeom>
          <a:noFill/>
        </p:spPr>
        <p:txBody>
          <a:bodyPr wrap="square" rtlCol="1">
            <a:spAutoFit/>
          </a:bodyPr>
          <a:lstStyle/>
          <a:p>
            <a:r>
              <a:rPr lang="he-IL" sz="1050" dirty="0"/>
              <a:t>בס"ד</a:t>
            </a:r>
          </a:p>
        </p:txBody>
      </p:sp>
      <p:pic>
        <p:nvPicPr>
          <p:cNvPr id="9" name="תמונה 8">
            <a:extLst>
              <a:ext uri="{FF2B5EF4-FFF2-40B4-BE49-F238E27FC236}">
                <a16:creationId xmlns:a16="http://schemas.microsoft.com/office/drawing/2014/main" id="{05C11F1C-5DBB-2B07-190B-559BBAAD5D18}"/>
              </a:ext>
            </a:extLst>
          </p:cNvPr>
          <p:cNvPicPr>
            <a:picLocks noChangeAspect="1"/>
          </p:cNvPicPr>
          <p:nvPr/>
        </p:nvPicPr>
        <p:blipFill>
          <a:blip r:embed="rId4"/>
          <a:stretch>
            <a:fillRect/>
          </a:stretch>
        </p:blipFill>
        <p:spPr>
          <a:xfrm>
            <a:off x="4544561" y="307069"/>
            <a:ext cx="3099702" cy="1042228"/>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160030" y="23529"/>
            <a:ext cx="9903418" cy="1478570"/>
          </a:xfrm>
        </p:spPr>
        <p:txBody>
          <a:bodyPr/>
          <a:lstStyle/>
          <a:p>
            <a:pPr algn="ctr"/>
            <a:r>
              <a:rPr lang="en-US" sz="3600" b="1" cap="none" spc="0" dirty="0">
                <a:ln w="0"/>
                <a:effectLst>
                  <a:outerShdw blurRad="38100" dist="38100" dir="2700000" algn="tl">
                    <a:srgbClr val="000000">
                      <a:alpha val="43137"/>
                    </a:srgbClr>
                  </a:outerShdw>
                </a:effectLst>
                <a:latin typeface="Arial Rounded MT Bold" panose="020F0704030504030204" pitchFamily="34" charset="0"/>
              </a:rPr>
              <a:t>DOCKER</a:t>
            </a:r>
            <a:br>
              <a:rPr lang="he-IL" sz="3600" b="0" cap="none" spc="0" dirty="0">
                <a:ln w="0"/>
                <a:effectLst>
                  <a:outerShdw blurRad="38100" dist="38100" dir="2700000" algn="tl">
                    <a:srgbClr val="000000">
                      <a:alpha val="43137"/>
                    </a:srgbClr>
                  </a:outerShdw>
                </a:effectLst>
                <a:latin typeface="Arial Rounded MT Bold" panose="020F0704030504030204" pitchFamily="34" charset="0"/>
              </a:rPr>
            </a:br>
            <a:endParaRPr lang="he-IL" dirty="0"/>
          </a:p>
        </p:txBody>
      </p:sp>
      <p:sp>
        <p:nvSpPr>
          <p:cNvPr id="17" name="תיבת טקסט 16">
            <a:extLst>
              <a:ext uri="{FF2B5EF4-FFF2-40B4-BE49-F238E27FC236}">
                <a16:creationId xmlns:a16="http://schemas.microsoft.com/office/drawing/2014/main" id="{420A1AFD-37EB-AB5F-7033-977096EEA875}"/>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sp>
        <p:nvSpPr>
          <p:cNvPr id="28" name="Rectangle 4">
            <a:extLst>
              <a:ext uri="{FF2B5EF4-FFF2-40B4-BE49-F238E27FC236}">
                <a16:creationId xmlns:a16="http://schemas.microsoft.com/office/drawing/2014/main" id="{0376A1A5-A0B2-9A7F-B605-C7305AD25C49}"/>
              </a:ext>
            </a:extLst>
          </p:cNvPr>
          <p:cNvSpPr>
            <a:spLocks noChangeArrowheads="1"/>
          </p:cNvSpPr>
          <p:nvPr/>
        </p:nvSpPr>
        <p:spPr bwMode="auto">
          <a:xfrm>
            <a:off x="0" y="174739"/>
            <a:ext cx="25648" cy="107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0" i="0" u="none" strike="noStrike" cap="none" normalizeH="0" baseline="0" dirty="0">
                <a:ln>
                  <a:noFill/>
                </a:ln>
                <a:solidFill>
                  <a:schemeClr val="tx1"/>
                </a:solidFill>
                <a:effectLst/>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5" name="Untitled 4">
            <a:hlinkClick r:id="" action="ppaction://media"/>
            <a:extLst>
              <a:ext uri="{FF2B5EF4-FFF2-40B4-BE49-F238E27FC236}">
                <a16:creationId xmlns:a16="http://schemas.microsoft.com/office/drawing/2014/main" id="{2188CE02-C249-8174-9FE7-1DF21EDD1E08}"/>
              </a:ext>
            </a:extLst>
          </p:cNvPr>
          <p:cNvPicPr>
            <a:picLocks noChangeAspect="1"/>
          </p:cNvPicPr>
          <p:nvPr>
            <a:videoFile r:link="rId1"/>
            <p:extLst>
              <p:ext uri="{DAA4B4D4-6D71-4841-9C94-3DE7FCFB9230}">
                <p14:media xmlns:p14="http://schemas.microsoft.com/office/powerpoint/2010/main" r:embed="rId2">
                  <p14:trim st="2890" end="4559"/>
                </p14:media>
              </p:ext>
            </p:extLst>
          </p:nvPr>
        </p:nvPicPr>
        <p:blipFill rotWithShape="1">
          <a:blip r:embed="rId4"/>
          <a:srcRect t="4201" r="3114"/>
          <a:stretch/>
        </p:blipFill>
        <p:spPr>
          <a:xfrm>
            <a:off x="1160030" y="836712"/>
            <a:ext cx="9903418" cy="5508315"/>
          </a:xfrm>
          <a:prstGeom prst="rect">
            <a:avLst/>
          </a:prstGeom>
        </p:spPr>
      </p:pic>
    </p:spTree>
    <p:extLst>
      <p:ext uri="{BB962C8B-B14F-4D97-AF65-F5344CB8AC3E}">
        <p14:creationId xmlns:p14="http://schemas.microsoft.com/office/powerpoint/2010/main" val="16225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94A37354-C35A-15BE-B3FB-FC5D1B4B71DA}"/>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9" name="Untitled 2">
            <a:hlinkClick r:id="" action="ppaction://media"/>
            <a:extLst>
              <a:ext uri="{FF2B5EF4-FFF2-40B4-BE49-F238E27FC236}">
                <a16:creationId xmlns:a16="http://schemas.microsoft.com/office/drawing/2014/main" id="{CF99896D-95E0-56BE-C611-996DD3B10592}"/>
              </a:ext>
            </a:extLst>
          </p:cNvPr>
          <p:cNvPicPr>
            <a:picLocks noChangeAspect="1"/>
          </p:cNvPicPr>
          <p:nvPr>
            <a:videoFile r:link="rId1"/>
            <p:extLst>
              <p:ext uri="{DAA4B4D4-6D71-4841-9C94-3DE7FCFB9230}">
                <p14:media xmlns:p14="http://schemas.microsoft.com/office/powerpoint/2010/main" r:embed="rId2">
                  <p14:trim end="2569"/>
                </p14:media>
              </p:ext>
            </p:extLst>
          </p:nvPr>
        </p:nvPicPr>
        <p:blipFill rotWithShape="1">
          <a:blip r:embed="rId4"/>
          <a:srcRect l="14769" t="15779" r="9612" b="7556"/>
          <a:stretch/>
        </p:blipFill>
        <p:spPr>
          <a:xfrm>
            <a:off x="909836" y="370548"/>
            <a:ext cx="10873208" cy="6201126"/>
          </a:xfrm>
          <a:prstGeom prst="rect">
            <a:avLst/>
          </a:prstGeom>
        </p:spPr>
      </p:pic>
    </p:spTree>
    <p:extLst>
      <p:ext uri="{BB962C8B-B14F-4D97-AF65-F5344CB8AC3E}">
        <p14:creationId xmlns:p14="http://schemas.microsoft.com/office/powerpoint/2010/main" val="12864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6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88FA86-11D3-8984-FC15-903516D69377}"/>
              </a:ext>
            </a:extLst>
          </p:cNvPr>
          <p:cNvSpPr>
            <a:spLocks noGrp="1"/>
          </p:cNvSpPr>
          <p:nvPr>
            <p:ph type="title"/>
          </p:nvPr>
        </p:nvSpPr>
        <p:spPr>
          <a:xfrm>
            <a:off x="1253207" y="1950430"/>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תודה על ההקשבה</a:t>
            </a:r>
            <a:r>
              <a:rPr lang="en-US" b="1" dirty="0">
                <a:latin typeface="Arial Rounded MT Bold" panose="020F0704030504030204" pitchFamily="34" charset="0"/>
                <a:ea typeface="Tahoma" panose="020B0604030504040204" pitchFamily="34" charset="0"/>
                <a:cs typeface="Tahoma" panose="020B0604030504040204" pitchFamily="34" charset="0"/>
              </a:rPr>
              <a:t>  </a:t>
            </a:r>
            <a:r>
              <a:rPr lang="en-US" b="1" dirty="0">
                <a:latin typeface="Arial Rounded MT Bold" panose="020F0704030504030204" pitchFamily="34" charset="0"/>
                <a:ea typeface="Tahoma" panose="020B0604030504040204" pitchFamily="34" charset="0"/>
                <a:cs typeface="Tahoma" panose="020B0604030504040204" pitchFamily="34" charset="0"/>
                <a:sym typeface="Wingdings" panose="05000000000000000000" pitchFamily="2" charset="2"/>
              </a:rPr>
              <a:t> </a:t>
            </a:r>
            <a:r>
              <a:rPr lang="he-IL" b="1" dirty="0">
                <a:latin typeface="Arial Rounded MT Bold" panose="020F0704030504030204" pitchFamily="34" charset="0"/>
                <a:ea typeface="Tahoma" panose="020B0604030504040204" pitchFamily="34" charset="0"/>
                <a:cs typeface="Tahoma" panose="020B0604030504040204" pitchFamily="34" charset="0"/>
              </a:rPr>
              <a:t> </a:t>
            </a:r>
            <a:endParaRPr lang="he-IL" dirty="0"/>
          </a:p>
        </p:txBody>
      </p:sp>
      <p:sp>
        <p:nvSpPr>
          <p:cNvPr id="4" name="תיבת טקסט 3">
            <a:extLst>
              <a:ext uri="{FF2B5EF4-FFF2-40B4-BE49-F238E27FC236}">
                <a16:creationId xmlns:a16="http://schemas.microsoft.com/office/drawing/2014/main" id="{C66C05ED-E111-0D2F-D436-CA9E3FBD0E9C}"/>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1026" name="Picture 2" descr="Stream Cardi B - Be Careful Instrumental by IntlShow | Listen online for  free on SoundCloud">
            <a:extLst>
              <a:ext uri="{FF2B5EF4-FFF2-40B4-BE49-F238E27FC236}">
                <a16:creationId xmlns:a16="http://schemas.microsoft.com/office/drawing/2014/main" id="{9B39035D-207F-CD6D-1064-7B1CD199B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292" y="3933056"/>
            <a:ext cx="2381249" cy="2381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33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p:txBody>
          <a:bodyPr rtlCol="1">
            <a:normAutofit/>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הנושא של פרויקט הגמר:</a:t>
            </a:r>
            <a:br>
              <a:rPr lang="he-IL" b="1" dirty="0">
                <a:latin typeface="Arial Rounded MT Bold" panose="020F0704030504030204" pitchFamily="34" charset="0"/>
                <a:ea typeface="Tahoma" panose="020B0604030504040204" pitchFamily="34" charset="0"/>
                <a:cs typeface="Tahoma" panose="020B0604030504040204" pitchFamily="34" charset="0"/>
              </a:rPr>
            </a:br>
            <a:r>
              <a:rPr lang="he-IL" sz="3600" b="1"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בניית מכונת למידה שיודעת לזהות ווידאו זדוני</a:t>
            </a:r>
            <a:endParaRPr lang="he-IL" b="1" dirty="0">
              <a:latin typeface="Arial Rounded MT Bold" panose="020F0704030504030204" pitchFamily="34" charset="0"/>
              <a:ea typeface="Tahoma" panose="020B0604030504040204" pitchFamily="34" charset="0"/>
              <a:cs typeface="Tahoma" panose="020B0604030504040204" pitchFamily="34" charset="0"/>
            </a:endParaRPr>
          </a:p>
        </p:txBody>
      </p:sp>
      <p:sp>
        <p:nvSpPr>
          <p:cNvPr id="14" name="מציין מיקום תוכן 13"/>
          <p:cNvSpPr>
            <a:spLocks noGrp="1"/>
          </p:cNvSpPr>
          <p:nvPr>
            <p:ph idx="1"/>
          </p:nvPr>
        </p:nvSpPr>
        <p:spPr>
          <a:xfrm>
            <a:off x="1197868" y="2345059"/>
            <a:ext cx="9903419" cy="2668118"/>
          </a:xfrm>
        </p:spPr>
        <p:txBody>
          <a:bodyPr rtlCol="1">
            <a:normAutofit fontScale="92500"/>
          </a:bodyPr>
          <a:lstStyle/>
          <a:p>
            <a:pPr marL="0" indent="0" rtl="1">
              <a:buNone/>
            </a:pPr>
            <a:r>
              <a:rPr lang="he-IL" dirty="0">
                <a:latin typeface="Calibri" panose="020F0502020204030204" pitchFamily="34" charset="0"/>
                <a:ea typeface="Calibri" panose="020F0502020204030204" pitchFamily="34" charset="0"/>
                <a:cs typeface="Calibri" panose="020F0502020204030204" pitchFamily="34" charset="0"/>
              </a:rPr>
              <a:t>עם התקדמות הטכנולוגיה, צצות טכנולוגיות תוכנות זדוניות חדשות ודרכים לביצוע התקפות.</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הוא פורמט קבצי הווידאו הנפוץ ביותר בשל העובדה שהוא מספק וידאו באיכות גבוהה בגודל קטן יחסית </a:t>
            </a:r>
            <a:r>
              <a:rPr lang="he-IL" dirty="0" err="1">
                <a:latin typeface="Calibri" panose="020F0502020204030204" pitchFamily="34" charset="0"/>
                <a:ea typeface="Calibri" panose="020F0502020204030204" pitchFamily="34" charset="0"/>
                <a:cs typeface="Calibri" panose="020F0502020204030204" pitchFamily="34" charset="0"/>
              </a:rPr>
              <a:t>לפורמטי</a:t>
            </a:r>
            <a:r>
              <a:rPr lang="he-IL" dirty="0">
                <a:latin typeface="Calibri" panose="020F0502020204030204" pitchFamily="34" charset="0"/>
                <a:ea typeface="Calibri" panose="020F0502020204030204" pitchFamily="34" charset="0"/>
                <a:cs typeface="Calibri" panose="020F0502020204030204" pitchFamily="34" charset="0"/>
              </a:rPr>
              <a:t> וידאו אחרים, ומספק דחיסה ללא הפסדים לאחר עריכה ושמירה מחדש של הקבצים. קבצי וידאו אינם נחשבים בדרך כלל לסוגי קבצים זדוניים, אך ייתכן שתוכנות זדוניות מוטבעות בקובץ וידאו או מחופשות לקובץ וידאו. לכן, </a:t>
            </a:r>
            <a:r>
              <a:rPr lang="en-US" dirty="0">
                <a:latin typeface="Calibri" panose="020F0502020204030204" pitchFamily="34" charset="0"/>
                <a:ea typeface="Calibri" panose="020F0502020204030204" pitchFamily="34" charset="0"/>
                <a:cs typeface="Calibri" panose="020F0502020204030204" pitchFamily="34" charset="0"/>
              </a:rPr>
              <a:t>MP4 </a:t>
            </a:r>
            <a:r>
              <a:rPr lang="he-IL" dirty="0">
                <a:latin typeface="Calibri" panose="020F0502020204030204" pitchFamily="34" charset="0"/>
                <a:ea typeface="Calibri" panose="020F0502020204030204" pitchFamily="34" charset="0"/>
                <a:cs typeface="Calibri" panose="020F0502020204030204" pitchFamily="34" charset="0"/>
              </a:rPr>
              <a:t> נחשב למועמד טוב להטמעת תוכנות זדוניות של וידאו.</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2050" name="Picture 2" descr="Deep learning vs. machine learning – what's the difference? - IONOS">
            <a:extLst>
              <a:ext uri="{FF2B5EF4-FFF2-40B4-BE49-F238E27FC236}">
                <a16:creationId xmlns:a16="http://schemas.microsoft.com/office/drawing/2014/main" id="{211984E7-7231-A944-7EA2-2B3E041AC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0" y="530542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en-US" b="1" dirty="0">
                <a:latin typeface="Arial Rounded MT Bold" panose="020F0704030504030204" pitchFamily="34" charset="0"/>
                <a:ea typeface="Tahoma" panose="020B0604030504040204" pitchFamily="34" charset="0"/>
                <a:cs typeface="Tahoma" panose="020B0604030504040204" pitchFamily="34" charset="0"/>
              </a:rPr>
              <a:t>MP4</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הנתונים בקובץ </a:t>
            </a:r>
            <a:r>
              <a:rPr lang="en-US" dirty="0">
                <a:latin typeface="Calibri" panose="020F0502020204030204" pitchFamily="34" charset="0"/>
                <a:ea typeface="Calibri" panose="020F0502020204030204" pitchFamily="34" charset="0"/>
                <a:cs typeface="Calibri" panose="020F0502020204030204" pitchFamily="34" charset="0"/>
              </a:rPr>
              <a:t>MP4</a:t>
            </a:r>
            <a:r>
              <a:rPr lang="he-IL" dirty="0">
                <a:latin typeface="Calibri" panose="020F0502020204030204" pitchFamily="34" charset="0"/>
                <a:ea typeface="Calibri" panose="020F0502020204030204" pitchFamily="34" charset="0"/>
                <a:cs typeface="Calibri" panose="020F0502020204030204" pitchFamily="34" charset="0"/>
              </a:rPr>
              <a:t> מחולקים לשני חלקים:</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(1) הנתונים הקשורים למדיה: כוללים זרמי וידאו, אודיו וכתוביות; </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(2) מטא נתונים: מפרט מידע על הנתונים המקוריים המסייע בזיהוי האופי והתכונות של נתונים אלה ומקל על השימוש, החיפוש והניהול של הסרטון כגון דגלים, חותמות זמן, קצב סיביות וכדומה.</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19297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היכן יכול להימצא תוכן זדוני?</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38019" y="1748529"/>
            <a:ext cx="9903419" cy="3541714"/>
          </a:xfrm>
        </p:spPr>
        <p:txBody>
          <a:bodyPr>
            <a:normAutofit/>
          </a:bodyPr>
          <a:lstStyle/>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הנזק בסרטון עשוי להיות ב-3 מקומות אפשריים: </a:t>
            </a:r>
          </a:p>
          <a:p>
            <a:pPr lvl="1"/>
            <a:r>
              <a:rPr lang="en-US" sz="2800" dirty="0">
                <a:latin typeface="Calibri" panose="020F0502020204030204" pitchFamily="34" charset="0"/>
                <a:ea typeface="Calibri" panose="020F0502020204030204" pitchFamily="34" charset="0"/>
                <a:cs typeface="Calibri" panose="020F0502020204030204" pitchFamily="34" charset="0"/>
              </a:rPr>
              <a:t>Header</a:t>
            </a:r>
            <a:r>
              <a:rPr lang="he-IL" sz="2800" dirty="0">
                <a:latin typeface="Calibri" panose="020F0502020204030204" pitchFamily="34" charset="0"/>
                <a:ea typeface="Calibri" panose="020F0502020204030204" pitchFamily="34" charset="0"/>
                <a:cs typeface="Calibri" panose="020F0502020204030204" pitchFamily="34" charset="0"/>
              </a:rPr>
              <a:t> הכותרת של הקובץ</a:t>
            </a:r>
          </a:p>
          <a:p>
            <a:pPr lvl="1"/>
            <a:r>
              <a:rPr lang="he-IL" sz="2800" dirty="0">
                <a:latin typeface="Calibri" panose="020F0502020204030204" pitchFamily="34" charset="0"/>
                <a:ea typeface="Calibri" panose="020F0502020204030204" pitchFamily="34" charset="0"/>
                <a:cs typeface="Calibri" panose="020F0502020204030204" pitchFamily="34" charset="0"/>
              </a:rPr>
              <a:t> נתוני הוידאו </a:t>
            </a:r>
          </a:p>
          <a:p>
            <a:pPr lvl="1"/>
            <a:r>
              <a:rPr lang="en-US" sz="2800" dirty="0">
                <a:latin typeface="Calibri" panose="020F0502020204030204" pitchFamily="34" charset="0"/>
                <a:ea typeface="Calibri" panose="020F0502020204030204" pitchFamily="34" charset="0"/>
                <a:cs typeface="Calibri" panose="020F0502020204030204" pitchFamily="34" charset="0"/>
              </a:rPr>
              <a:t>End Of File </a:t>
            </a:r>
            <a:r>
              <a:rPr lang="he-IL" sz="2800" dirty="0">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EOF</a:t>
            </a:r>
            <a:r>
              <a:rPr lang="he-IL" sz="2800" dirty="0">
                <a:latin typeface="Calibri" panose="020F0502020204030204" pitchFamily="34" charset="0"/>
                <a:ea typeface="Calibri" panose="020F0502020204030204" pitchFamily="34" charset="0"/>
                <a:cs typeface="Calibri" panose="020F0502020204030204" pitchFamily="34" charset="0"/>
              </a:rPr>
              <a:t>) - סוף קובץ</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לכן אלה יהיו חלק מהבדיקות שנבצע ונוכל לתייג את ה-</a:t>
            </a:r>
            <a:r>
              <a:rPr lang="en-US" sz="2800" dirty="0">
                <a:latin typeface="Calibri" panose="020F0502020204030204" pitchFamily="34" charset="0"/>
                <a:ea typeface="Calibri" panose="020F0502020204030204" pitchFamily="34" charset="0"/>
                <a:cs typeface="Calibri" panose="020F0502020204030204" pitchFamily="34" charset="0"/>
              </a:rPr>
              <a:t>Data</a:t>
            </a:r>
            <a:r>
              <a:rPr lang="he-IL" sz="2800" dirty="0">
                <a:latin typeface="Calibri" panose="020F0502020204030204" pitchFamily="34" charset="0"/>
                <a:ea typeface="Calibri" panose="020F0502020204030204" pitchFamily="34" charset="0"/>
                <a:cs typeface="Calibri" panose="020F0502020204030204" pitchFamily="34" charset="0"/>
              </a:rPr>
              <a:t> בצורה מיטבית.</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81402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סטנוגרפיה</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41115" y="1628800"/>
            <a:ext cx="9903419" cy="4162401"/>
          </a:xfrm>
        </p:spPr>
        <p:txBody>
          <a:bodyPr>
            <a:normAutofit/>
          </a:bodyPr>
          <a:lstStyle/>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סטנוגרפיה היא תהליך של הטמעת מידע בסתר בתוך מקור נתונים מבלי לשנות את איכותו התפיסתית ולכן קשה לעין האנושית לזהות הסתרת מידע. </a:t>
            </a:r>
          </a:p>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השימוש הנפוץ ביותר בסטנוגרפיה הוא להסתיר מידע שיכול להיות קובץ, קוד זדוני, הודעה, תמונה או וידאו ובדרך כלל ממיר אותם לקבצי מולטימדיה חלופיים מקבילים כגון תמונות, וידאו או אודיו. ישנן התקפות רבות המנצלות את המבנה של </a:t>
            </a: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לביצוע התקפות.</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לכן, נרצה לזהות את החדרת תוכנות זדוניות באמצעות שיטות זיהוי שונות כדי לאמן את מכונת הלמידה שלנו ולגרום לה לזהות מתי קובץ וידאו מכיל קובץ זדוני.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1026" name="Picture 2" descr="What is steganography? A complete guide to the ancient art of concealing  messages | The Daily Swig">
            <a:extLst>
              <a:ext uri="{FF2B5EF4-FFF2-40B4-BE49-F238E27FC236}">
                <a16:creationId xmlns:a16="http://schemas.microsoft.com/office/drawing/2014/main" id="{21C94925-39B4-B74C-6AAE-79A62EF62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6" y="5229200"/>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עבודות קודמות</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בפרויקט הגמר ההסתמכות על עבודות קודמות היה בעיקר בכדי ללמוד על ההתקפות הקיימות בווידאו בכדי ללמוד איך לאתר מתי הקובץ מכיל זדוניות כלשהי.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12037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a:xfrm>
            <a:off x="2271093" y="157645"/>
            <a:ext cx="8219526" cy="1229376"/>
          </a:xfrm>
          <a:solidFill>
            <a:schemeClr val="accent6">
              <a:lumMod val="40000"/>
              <a:lumOff val="60000"/>
            </a:schemeClr>
          </a:solidFill>
          <a:ln w="76200">
            <a:solidFill>
              <a:schemeClr val="bg2">
                <a:lumMod val="75000"/>
              </a:schemeClr>
            </a:solidFill>
          </a:ln>
        </p:spPr>
        <p:txBody>
          <a:bodyPr rtlCol="1">
            <a:normAutofit/>
          </a:bodyPr>
          <a:lstStyle/>
          <a:p>
            <a:pPr algn="ctr"/>
            <a:r>
              <a:rPr lang="he-IL" sz="4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תהליך עבודה</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a:ln w="76200">
            <a:noFill/>
          </a:ln>
        </p:spPr>
        <p:txBody>
          <a:bodyPr wrap="square" rtlCol="1">
            <a:spAutoFit/>
          </a:bodyPr>
          <a:lstStyle/>
          <a:p>
            <a:r>
              <a:rPr lang="he-IL" sz="1050" dirty="0"/>
              <a:t>בס"ד</a:t>
            </a:r>
          </a:p>
        </p:txBody>
      </p:sp>
      <p:sp>
        <p:nvSpPr>
          <p:cNvPr id="2" name="מלבן 1">
            <a:extLst>
              <a:ext uri="{FF2B5EF4-FFF2-40B4-BE49-F238E27FC236}">
                <a16:creationId xmlns:a16="http://schemas.microsoft.com/office/drawing/2014/main" id="{6A27F450-1864-79B1-4CFF-4BA6D3A28E66}"/>
              </a:ext>
            </a:extLst>
          </p:cNvPr>
          <p:cNvSpPr/>
          <p:nvPr/>
        </p:nvSpPr>
        <p:spPr>
          <a:xfrm>
            <a:off x="9418154"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קריאת מאמרים אודות ווידאו המכיל זדוניות</a:t>
            </a:r>
          </a:p>
        </p:txBody>
      </p:sp>
      <p:sp>
        <p:nvSpPr>
          <p:cNvPr id="4" name="חץ: שמאלה 3">
            <a:extLst>
              <a:ext uri="{FF2B5EF4-FFF2-40B4-BE49-F238E27FC236}">
                <a16:creationId xmlns:a16="http://schemas.microsoft.com/office/drawing/2014/main" id="{651E775F-413E-0040-5673-B12F3A6B8F78}"/>
              </a:ext>
            </a:extLst>
          </p:cNvPr>
          <p:cNvSpPr/>
          <p:nvPr/>
        </p:nvSpPr>
        <p:spPr>
          <a:xfrm>
            <a:off x="8760442" y="2124501"/>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CE462AB3-D0E9-D65A-E36E-9DB67E40365E}"/>
              </a:ext>
            </a:extLst>
          </p:cNvPr>
          <p:cNvSpPr/>
          <p:nvPr/>
        </p:nvSpPr>
        <p:spPr>
          <a:xfrm>
            <a:off x="3605258" y="160283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התנסות ביצירת ווידאו בעלי תוכן זדוני</a:t>
            </a:r>
          </a:p>
        </p:txBody>
      </p:sp>
      <p:sp>
        <p:nvSpPr>
          <p:cNvPr id="6" name="מלבן 5">
            <a:extLst>
              <a:ext uri="{FF2B5EF4-FFF2-40B4-BE49-F238E27FC236}">
                <a16:creationId xmlns:a16="http://schemas.microsoft.com/office/drawing/2014/main" id="{1D89A2EF-EC08-C5FA-9E49-EF9D13B5E7A9}"/>
              </a:ext>
            </a:extLst>
          </p:cNvPr>
          <p:cNvSpPr/>
          <p:nvPr/>
        </p:nvSpPr>
        <p:spPr>
          <a:xfrm>
            <a:off x="3605258" y="5385536"/>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ובחירת האלגוריתם הטוב ביותר למשימה</a:t>
            </a:r>
          </a:p>
        </p:txBody>
      </p:sp>
      <p:sp>
        <p:nvSpPr>
          <p:cNvPr id="7" name="מלבן 6">
            <a:extLst>
              <a:ext uri="{FF2B5EF4-FFF2-40B4-BE49-F238E27FC236}">
                <a16:creationId xmlns:a16="http://schemas.microsoft.com/office/drawing/2014/main" id="{B86D5895-F252-2F97-0C22-A22366EB2F1D}"/>
              </a:ext>
            </a:extLst>
          </p:cNvPr>
          <p:cNvSpPr/>
          <p:nvPr/>
        </p:nvSpPr>
        <p:spPr>
          <a:xfrm>
            <a:off x="664767"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תיוג של ה</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a:t>
            </a: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מלבן 7">
            <a:extLst>
              <a:ext uri="{FF2B5EF4-FFF2-40B4-BE49-F238E27FC236}">
                <a16:creationId xmlns:a16="http://schemas.microsoft.com/office/drawing/2014/main" id="{40694FF3-04E9-E3CA-D744-6435D679AD39}"/>
              </a:ext>
            </a:extLst>
          </p:cNvPr>
          <p:cNvSpPr/>
          <p:nvPr/>
        </p:nvSpPr>
        <p:spPr>
          <a:xfrm>
            <a:off x="3635374"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המידע שהוצא מהסרטונים</a:t>
            </a:r>
          </a:p>
        </p:txBody>
      </p:sp>
      <p:sp>
        <p:nvSpPr>
          <p:cNvPr id="9" name="מלבן 8">
            <a:extLst>
              <a:ext uri="{FF2B5EF4-FFF2-40B4-BE49-F238E27FC236}">
                <a16:creationId xmlns:a16="http://schemas.microsoft.com/office/drawing/2014/main" id="{18D247E7-74F7-9143-47BC-0F5C126F2292}"/>
              </a:ext>
            </a:extLst>
          </p:cNvPr>
          <p:cNvSpPr/>
          <p:nvPr/>
        </p:nvSpPr>
        <p:spPr>
          <a:xfrm>
            <a:off x="683912"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הגדלת </a:t>
            </a:r>
            <a:b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b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a:t>
            </a:r>
            <a: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Dataset</a:t>
            </a: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 </a:t>
            </a:r>
          </a:p>
        </p:txBody>
      </p:sp>
      <p:sp>
        <p:nvSpPr>
          <p:cNvPr id="10" name="מלבן 9">
            <a:extLst>
              <a:ext uri="{FF2B5EF4-FFF2-40B4-BE49-F238E27FC236}">
                <a16:creationId xmlns:a16="http://schemas.microsoft.com/office/drawing/2014/main" id="{F09C99E0-301E-783C-314B-42DC538C8CB2}"/>
              </a:ext>
            </a:extLst>
          </p:cNvPr>
          <p:cNvSpPr/>
          <p:nvPr/>
        </p:nvSpPr>
        <p:spPr>
          <a:xfrm>
            <a:off x="6526462" y="160141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למידה עמוקה אודות הכנסת מידע זדוני </a:t>
            </a:r>
          </a:p>
        </p:txBody>
      </p:sp>
      <p:sp>
        <p:nvSpPr>
          <p:cNvPr id="11" name="מלבן 10">
            <a:extLst>
              <a:ext uri="{FF2B5EF4-FFF2-40B4-BE49-F238E27FC236}">
                <a16:creationId xmlns:a16="http://schemas.microsoft.com/office/drawing/2014/main" id="{1BFB68CE-0326-E7D1-2698-9A5F583FAA57}"/>
              </a:ext>
            </a:extLst>
          </p:cNvPr>
          <p:cNvSpPr/>
          <p:nvPr/>
        </p:nvSpPr>
        <p:spPr>
          <a:xfrm>
            <a:off x="6526462" y="540421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rPr>
              <a:t>שימוש בכלים נוספים בכדי להוסיף </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features</a:t>
            </a:r>
            <a:endPar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מלבן 11">
            <a:extLst>
              <a:ext uri="{FF2B5EF4-FFF2-40B4-BE49-F238E27FC236}">
                <a16:creationId xmlns:a16="http://schemas.microsoft.com/office/drawing/2014/main" id="{61BE0DF6-8462-48BB-1A11-A8A965F544FF}"/>
              </a:ext>
            </a:extLst>
          </p:cNvPr>
          <p:cNvSpPr/>
          <p:nvPr/>
        </p:nvSpPr>
        <p:spPr>
          <a:xfrm>
            <a:off x="6519263"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הוצאת מידע מהסרטונים </a:t>
            </a:r>
          </a:p>
        </p:txBody>
      </p:sp>
      <p:sp>
        <p:nvSpPr>
          <p:cNvPr id="15" name="חץ: שמאלה 14">
            <a:extLst>
              <a:ext uri="{FF2B5EF4-FFF2-40B4-BE49-F238E27FC236}">
                <a16:creationId xmlns:a16="http://schemas.microsoft.com/office/drawing/2014/main" id="{90E89916-F0E3-D18C-9F77-155800AEBE02}"/>
              </a:ext>
            </a:extLst>
          </p:cNvPr>
          <p:cNvSpPr/>
          <p:nvPr/>
        </p:nvSpPr>
        <p:spPr>
          <a:xfrm>
            <a:off x="11687647" y="4390444"/>
            <a:ext cx="375295" cy="154680"/>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חץ: שמאלה 15">
            <a:extLst>
              <a:ext uri="{FF2B5EF4-FFF2-40B4-BE49-F238E27FC236}">
                <a16:creationId xmlns:a16="http://schemas.microsoft.com/office/drawing/2014/main" id="{B274026F-8FBA-A9F1-94E6-FD4914228B9D}"/>
              </a:ext>
            </a:extLst>
          </p:cNvPr>
          <p:cNvSpPr/>
          <p:nvPr/>
        </p:nvSpPr>
        <p:spPr>
          <a:xfrm>
            <a:off x="2967238"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שמאלה 16">
            <a:extLst>
              <a:ext uri="{FF2B5EF4-FFF2-40B4-BE49-F238E27FC236}">
                <a16:creationId xmlns:a16="http://schemas.microsoft.com/office/drawing/2014/main" id="{BAA93158-F875-9BE5-C85F-0DDDC5A7DA70}"/>
              </a:ext>
            </a:extLst>
          </p:cNvPr>
          <p:cNvSpPr/>
          <p:nvPr/>
        </p:nvSpPr>
        <p:spPr>
          <a:xfrm>
            <a:off x="8775113" y="432910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חץ: שמאלה 17">
            <a:extLst>
              <a:ext uri="{FF2B5EF4-FFF2-40B4-BE49-F238E27FC236}">
                <a16:creationId xmlns:a16="http://schemas.microsoft.com/office/drawing/2014/main" id="{8363B8FA-1789-E66A-CA13-0056479C76A9}"/>
              </a:ext>
            </a:extLst>
          </p:cNvPr>
          <p:cNvSpPr/>
          <p:nvPr/>
        </p:nvSpPr>
        <p:spPr>
          <a:xfrm>
            <a:off x="5867699"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שמאלה 18">
            <a:extLst>
              <a:ext uri="{FF2B5EF4-FFF2-40B4-BE49-F238E27FC236}">
                <a16:creationId xmlns:a16="http://schemas.microsoft.com/office/drawing/2014/main" id="{55057FEA-9E80-F6A6-BBD6-E07664791A17}"/>
              </a:ext>
            </a:extLst>
          </p:cNvPr>
          <p:cNvSpPr/>
          <p:nvPr/>
        </p:nvSpPr>
        <p:spPr>
          <a:xfrm>
            <a:off x="5867699" y="5925596"/>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שמאלה 19">
            <a:extLst>
              <a:ext uri="{FF2B5EF4-FFF2-40B4-BE49-F238E27FC236}">
                <a16:creationId xmlns:a16="http://schemas.microsoft.com/office/drawing/2014/main" id="{BA8FB30D-1DD9-1BB1-FD37-977C0A9E554D}"/>
              </a:ext>
            </a:extLst>
          </p:cNvPr>
          <p:cNvSpPr/>
          <p:nvPr/>
        </p:nvSpPr>
        <p:spPr>
          <a:xfrm>
            <a:off x="2909032" y="215499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שמאלה 20">
            <a:extLst>
              <a:ext uri="{FF2B5EF4-FFF2-40B4-BE49-F238E27FC236}">
                <a16:creationId xmlns:a16="http://schemas.microsoft.com/office/drawing/2014/main" id="{6609AA1C-E6EB-58D5-9B98-A5BB4E88F8B8}"/>
              </a:ext>
            </a:extLst>
          </p:cNvPr>
          <p:cNvSpPr/>
          <p:nvPr/>
        </p:nvSpPr>
        <p:spPr>
          <a:xfrm>
            <a:off x="5804792" y="216888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CD4FD7FE-35A0-3A9D-F0D5-B97F303444C0}"/>
              </a:ext>
            </a:extLst>
          </p:cNvPr>
          <p:cNvSpPr/>
          <p:nvPr/>
        </p:nvSpPr>
        <p:spPr>
          <a:xfrm>
            <a:off x="9449712" y="3756869"/>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r>
              <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endParaRPr lang="en-US" sz="2000" b="1" kern="1200" dirty="0">
              <a:solidFill>
                <a:schemeClr val="bg1"/>
              </a:solidFill>
              <a:effectLst>
                <a:outerShdw blurRad="38100" dist="38100" dir="2700000" algn="tl">
                  <a:srgbClr val="000000">
                    <a:alpha val="43137"/>
                  </a:srgbClr>
                </a:outerShdw>
              </a:effectLst>
              <a:latin typeface="Arial Rounded MT Bold" panose="020F0704030504030204" pitchFamily="34" charset="0"/>
              <a:ea typeface="+mj-ea"/>
              <a:cs typeface="+mj-cs"/>
            </a:endParaRPr>
          </a:p>
        </p:txBody>
      </p:sp>
      <p:sp>
        <p:nvSpPr>
          <p:cNvPr id="24" name="חץ: שמאלה 23">
            <a:extLst>
              <a:ext uri="{FF2B5EF4-FFF2-40B4-BE49-F238E27FC236}">
                <a16:creationId xmlns:a16="http://schemas.microsoft.com/office/drawing/2014/main" id="{C783E593-6749-C19A-5758-17F3E5DCCD50}"/>
              </a:ext>
            </a:extLst>
          </p:cNvPr>
          <p:cNvSpPr/>
          <p:nvPr/>
        </p:nvSpPr>
        <p:spPr>
          <a:xfrm>
            <a:off x="8760442" y="589432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8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053852" y="606852"/>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667023" y="1556792"/>
            <a:ext cx="10854778" cy="4837379"/>
          </a:xfrm>
        </p:spPr>
        <p:txBody>
          <a:bodyPr>
            <a:normAutofit/>
          </a:bodyPr>
          <a:lstStyle/>
          <a:p>
            <a:pPr marL="0" indent="0" algn="ctr">
              <a:lnSpc>
                <a:spcPct val="110000"/>
              </a:lnSpc>
              <a:buNone/>
            </a:pPr>
            <a:r>
              <a:rPr lang="he-IL" sz="26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מאמרים</a:t>
            </a:r>
          </a:p>
          <a:p>
            <a:pPr marL="0" indent="0" algn="ctr">
              <a:lnSpc>
                <a:spcPct val="110000"/>
              </a:lnSpc>
              <a:buNone/>
            </a:pPr>
            <a:r>
              <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rPr>
              <a:t>הכילו מידע אודות מבנה הווידאו, על התקפות של ווידאו, על דפוסים חוזרים של ההתקפות, על איך להוציא מידע יעיל מסרטוני ווידאו.</a:t>
            </a:r>
          </a:p>
          <a:p>
            <a:pPr marL="0" indent="0" algn="ctr">
              <a:lnSpc>
                <a:spcPct val="110000"/>
              </a:lnSpc>
              <a:buNone/>
            </a:pPr>
            <a:r>
              <a:rPr lang="he-IL" sz="2600" b="1" dirty="0">
                <a:ln w="0"/>
                <a:solidFill>
                  <a:schemeClr val="bg2">
                    <a:lumMod val="20000"/>
                    <a:lumOff val="80000"/>
                  </a:schemeClr>
                </a:solidFill>
                <a:latin typeface="Arial Rounded MT Bold" panose="020F0704030504030204" pitchFamily="34" charset="0"/>
                <a:ea typeface="Calibri" panose="020F0502020204030204" pitchFamily="34" charset="0"/>
                <a:cs typeface="Calibri" panose="020F0502020204030204" pitchFamily="34" charset="0"/>
              </a:rPr>
              <a:t>יצירת סרטוני ווידאו בעל תוכן זדוני</a:t>
            </a:r>
          </a:p>
          <a:p>
            <a:pPr marL="0" indent="0" algn="ctr">
              <a:lnSpc>
                <a:spcPct val="110000"/>
              </a:lnSpc>
              <a:buNone/>
            </a:pPr>
            <a:r>
              <a:rPr lang="he-IL" sz="260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כמעט ואין סרטונים זדוניים באינטרנט לכן יצאתי סרטונים נוספים. יצירת הסרטונים תרמה ל</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הגדלת ה-</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בכדי לאמן טוב יותר את המכונה, למידה אודות חיפוש </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malware</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והתנסות בהכנסת/הוצאת תוכן זדוני מווידאו.</a:t>
            </a:r>
            <a:endPar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10000"/>
              </a:lnSpc>
              <a:buNone/>
            </a:pPr>
            <a:br>
              <a:rPr lang="he-IL" sz="2400" b="1" u="sng" dirty="0">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br>
            <a:endParaRPr lang="he-IL" sz="2400" dirty="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10000"/>
              </a:lnSpc>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58399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909836" y="522948"/>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dirty="0"/>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477788" y="1844824"/>
            <a:ext cx="10854778" cy="4744144"/>
          </a:xfrm>
        </p:spPr>
        <p:txBody>
          <a:bodyPr>
            <a:normAutofit/>
          </a:bodyPr>
          <a:lstStyle/>
          <a:p>
            <a:pPr marL="0" indent="0" algn="ctr">
              <a:lnSpc>
                <a:spcPct val="110000"/>
              </a:lnSpc>
              <a:buNone/>
            </a:pPr>
            <a:r>
              <a:rPr lang="en-US"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marL="0" indent="0" algn="ctr">
              <a:lnSpc>
                <a:spcPct val="110000"/>
              </a:lnSpc>
              <a:buNone/>
            </a:pPr>
            <a:r>
              <a:rPr lang="he-IL"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מאפשר הבנה מעמיקה יותר של מערך נתונים, מה שמקל על הניווט והשימוש בנתונים מאוחר יותר. </a:t>
            </a:r>
          </a:p>
          <a:p>
            <a:pPr marL="0" indent="0">
              <a:lnSpc>
                <a:spcPct val="110000"/>
              </a:lnSpc>
              <a:buNone/>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gn="ctr">
              <a:lnSpc>
                <a:spcPct val="110000"/>
              </a:lnSpc>
              <a:buNone/>
            </a:pPr>
            <a:r>
              <a:rPr lang="en-US" sz="2400" b="1" kern="1200"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mj-ea"/>
                <a:cs typeface="+mj-cs"/>
              </a:rPr>
              <a:t>Normalization</a:t>
            </a:r>
          </a:p>
          <a:p>
            <a:pPr marL="0" indent="0">
              <a:lnSpc>
                <a:spcPct val="110000"/>
              </a:lnSpc>
              <a:buNone/>
            </a:pPr>
            <a:r>
              <a:rPr lang="he-IL" sz="2400" dirty="0">
                <a:latin typeface="Calibri" panose="020F0502020204030204" pitchFamily="34" charset="0"/>
                <a:ea typeface="Calibri" panose="020F0502020204030204" pitchFamily="34" charset="0"/>
                <a:cs typeface="Calibri" panose="020F0502020204030204" pitchFamily="34" charset="0"/>
              </a:rPr>
              <a:t>מטרת הנורמליזציה היא לשנות את ערכי העמודות המספריות במערך הנתונים לשימוש בקנה מידה משותף, מבלי לעוות הבדלים בטווחי הערכים או לאבד מידע.</a:t>
            </a: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70942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מעגל</Template>
  <TotalTime>1402</TotalTime>
  <Words>532</Words>
  <Application>Microsoft Office PowerPoint</Application>
  <PresentationFormat>מותאם אישית</PresentationFormat>
  <Paragraphs>65</Paragraphs>
  <Slides>12</Slides>
  <Notes>3</Notes>
  <HiddenSlides>0</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12</vt:i4>
      </vt:variant>
    </vt:vector>
  </HeadingPairs>
  <TitlesOfParts>
    <vt:vector size="19" baseType="lpstr">
      <vt:lpstr>Arial</vt:lpstr>
      <vt:lpstr>Arial Rounded MT Bold</vt:lpstr>
      <vt:lpstr>Calibri</vt:lpstr>
      <vt:lpstr>Tahoma</vt:lpstr>
      <vt:lpstr>Tw Cen MT</vt:lpstr>
      <vt:lpstr>Wingdings</vt:lpstr>
      <vt:lpstr>מעגל</vt:lpstr>
      <vt:lpstr>Final project in the Methods for detecting cyber attacks course </vt:lpstr>
      <vt:lpstr>הנושא של פרויקט הגמר: בניית מכונת למידה שיודעת לזהות ווידאו זדוני</vt:lpstr>
      <vt:lpstr>MP4</vt:lpstr>
      <vt:lpstr>היכן יכול להימצא תוכן זדוני?</vt:lpstr>
      <vt:lpstr>סטנוגרפיה</vt:lpstr>
      <vt:lpstr>עבודות קודמות</vt:lpstr>
      <vt:lpstr>תהליך עבודה</vt:lpstr>
      <vt:lpstr>שלבים חשובים בתהליך</vt:lpstr>
      <vt:lpstr>שלבים חשובים בתהליך</vt:lpstr>
      <vt:lpstr>DOCKER </vt:lpstr>
      <vt:lpstr>מצגת של PowerPoint‏</vt:lpstr>
      <vt:lpstr>תודה על ההקשבה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מטלת סיום : קורס הגנת פרוטוקולי תקשורת</dc:title>
  <dc:creator>רז אלבז</dc:creator>
  <cp:lastModifiedBy>רז אלבז</cp:lastModifiedBy>
  <cp:revision>27</cp:revision>
  <dcterms:created xsi:type="dcterms:W3CDTF">2022-09-03T11:59:20Z</dcterms:created>
  <dcterms:modified xsi:type="dcterms:W3CDTF">2023-02-24T17:11:11Z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